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5"/>
  </p:sldMasterIdLst>
  <p:notesMasterIdLst>
    <p:notesMasterId r:id="rId26"/>
  </p:notesMasterIdLst>
  <p:sldIdLst>
    <p:sldId id="267" r:id="rId6"/>
    <p:sldId id="257" r:id="rId7"/>
    <p:sldId id="268" r:id="rId8"/>
    <p:sldId id="280" r:id="rId9"/>
    <p:sldId id="272" r:id="rId10"/>
    <p:sldId id="271" r:id="rId11"/>
    <p:sldId id="270" r:id="rId12"/>
    <p:sldId id="269" r:id="rId13"/>
    <p:sldId id="273" r:id="rId14"/>
    <p:sldId id="281" r:id="rId15"/>
    <p:sldId id="276" r:id="rId16"/>
    <p:sldId id="274" r:id="rId17"/>
    <p:sldId id="275" r:id="rId18"/>
    <p:sldId id="282" r:id="rId19"/>
    <p:sldId id="277" r:id="rId20"/>
    <p:sldId id="279" r:id="rId21"/>
    <p:sldId id="283" r:id="rId22"/>
    <p:sldId id="284" r:id="rId23"/>
    <p:sldId id="278" r:id="rId24"/>
    <p:sldId id="285" r:id="rId25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13"/>
    <p:restoredTop sz="94626"/>
  </p:normalViewPr>
  <p:slideViewPr>
    <p:cSldViewPr snapToGrid="0" snapToObjects="1">
      <p:cViewPr varScale="1">
        <p:scale>
          <a:sx n="73" d="100"/>
          <a:sy n="73" d="100"/>
        </p:scale>
        <p:origin x="3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ECE98-3B20-4F4A-9B9C-E43A6F42C307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C7398D-A3C2-2D4A-BB3F-7B427B5B3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12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279132"/>
            <a:ext cx="9480857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440" y="1477818"/>
            <a:ext cx="10969943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86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440" y="1477818"/>
            <a:ext cx="10969943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279132"/>
            <a:ext cx="9417061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1491919"/>
            <a:ext cx="6813892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442" y="1491919"/>
            <a:ext cx="4010039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442" y="279132"/>
            <a:ext cx="9470224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72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1491919"/>
            <a:ext cx="6813892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442" y="1491919"/>
            <a:ext cx="4010039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279132"/>
            <a:ext cx="10195579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264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8" r:id="rId2"/>
    <p:sldLayoutId id="2147483650" r:id="rId3"/>
    <p:sldLayoutId id="2147483663" r:id="rId4"/>
    <p:sldLayoutId id="2147483656" r:id="rId5"/>
    <p:sldLayoutId id="2147483665" r:id="rId6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bg2"/>
          </a:solidFill>
          <a:latin typeface="merriweather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5790" y="1379628"/>
            <a:ext cx="111671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rgbClr val="2CAD6D"/>
                </a:solidFill>
                <a:latin typeface="Constantia" panose="02030602050306030303" pitchFamily="18" charset="0"/>
              </a:rPr>
              <a:t>Day-time patterns of food, energy and nutrient intake: results from the NDNS Rolling Programme 2008-2016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8697" y="4348289"/>
            <a:ext cx="7916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Luigi Palla</a:t>
            </a:r>
          </a:p>
          <a:p>
            <a:pPr algn="ctr"/>
            <a:endParaRPr lang="en-GB" sz="2800" dirty="0"/>
          </a:p>
          <a:p>
            <a:r>
              <a:rPr lang="en-GB" sz="2400" dirty="0" err="1"/>
              <a:t>Chrononutrition</a:t>
            </a:r>
            <a:r>
              <a:rPr lang="en-GB" sz="2400" dirty="0"/>
              <a:t>: </a:t>
            </a:r>
            <a:r>
              <a:rPr lang="en-GB" sz="2400" dirty="0" smtClean="0"/>
              <a:t>from epidemiology </a:t>
            </a:r>
            <a:r>
              <a:rPr lang="en-GB" sz="2400" dirty="0"/>
              <a:t>to molecular mechanism </a:t>
            </a:r>
            <a:endParaRPr lang="en-GB" sz="2400" dirty="0" smtClean="0"/>
          </a:p>
          <a:p>
            <a:pPr algn="ctr"/>
            <a:r>
              <a:rPr lang="en-GB" sz="2800" dirty="0" smtClean="0"/>
              <a:t>London </a:t>
            </a:r>
            <a:r>
              <a:rPr lang="en-GB" sz="2800" dirty="0"/>
              <a:t>13/11/2018</a:t>
            </a:r>
          </a:p>
        </p:txBody>
      </p:sp>
    </p:spTree>
    <p:extLst>
      <p:ext uri="{BB962C8B-B14F-4D97-AF65-F5344CB8AC3E}">
        <p14:creationId xmlns:p14="http://schemas.microsoft.com/office/powerpoint/2010/main" val="2833443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Timing of food </a:t>
            </a:r>
            <a:r>
              <a:rPr lang="en-GB" dirty="0" smtClean="0"/>
              <a:t>consumption in adolescents (2008-2012)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621655"/>
            <a:ext cx="4821237" cy="482123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22738" y="964504"/>
            <a:ext cx="5169877" cy="56868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b="1" dirty="0" smtClean="0"/>
          </a:p>
          <a:p>
            <a:pPr>
              <a:spcBef>
                <a:spcPts val="0"/>
              </a:spcBef>
            </a:pPr>
            <a:r>
              <a:rPr lang="en-US" b="1" dirty="0" smtClean="0"/>
              <a:t>Correspondence Analysis (CA) </a:t>
            </a:r>
            <a:r>
              <a:rPr lang="en-US" b="1" dirty="0" err="1" smtClean="0"/>
              <a:t>biplots</a:t>
            </a:r>
            <a:r>
              <a:rPr lang="en-US" b="1" dirty="0" smtClean="0"/>
              <a:t>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         Sugary jams with breakfast;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         low-fat spreads with morning;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         chocolate/sweets and cake/pastries with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            afternoon;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         sausage and meat pies with both early and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            late evening;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         biscuits with night.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b="1" dirty="0" smtClean="0"/>
              <a:t>Logistic regression</a:t>
            </a:r>
            <a:r>
              <a:rPr lang="en-US" sz="1600" b="1" dirty="0" smtClean="0"/>
              <a:t> </a:t>
            </a:r>
          </a:p>
          <a:p>
            <a:pPr>
              <a:spcBef>
                <a:spcPts val="0"/>
              </a:spcBef>
            </a:pPr>
            <a:endParaRPr lang="en-US" sz="2000" dirty="0" smtClean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Odds of consuming biscuits at night was 67% higher compared with the rest of the day (OR=1.67, 95% CI=1.14:2.44,p=0.008);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Odds ratios were estimated with adjustment for the effect of sex, age and weekend/weekday. </a:t>
            </a:r>
            <a:endParaRPr lang="en-US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315579" y="6442892"/>
            <a:ext cx="787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 Palla, AN Chapman, JD Johnston, S </a:t>
            </a:r>
            <a:r>
              <a:rPr lang="en-GB" sz="1400" dirty="0" smtClean="0"/>
              <a:t>Almoosawi (2017)</a:t>
            </a:r>
            <a:r>
              <a:rPr lang="en-GB" sz="1400" dirty="0"/>
              <a:t> - Proceedings of the Nutrition Society, </a:t>
            </a:r>
            <a:r>
              <a:rPr lang="en-GB" sz="1400" dirty="0" smtClean="0"/>
              <a:t>76 (OCE4</a:t>
            </a:r>
            <a:r>
              <a:rPr lang="en-GB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1255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A566-3EA2-46FD-A67A-4909E62D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9132"/>
            <a:ext cx="9826149" cy="623236"/>
          </a:xfrm>
        </p:spPr>
        <p:txBody>
          <a:bodyPr>
            <a:normAutofit fontScale="90000"/>
          </a:bodyPr>
          <a:lstStyle/>
          <a:p>
            <a:r>
              <a:rPr lang="en-GB" dirty="0"/>
              <a:t>Timing of energy and food intake in adolescents (2008-2012)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78588D-EBB6-4A57-976F-B24548B9AE3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229467"/>
            <a:ext cx="5029291" cy="36578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22738" y="964504"/>
            <a:ext cx="5169877" cy="56868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b="1" dirty="0" smtClean="0"/>
          </a:p>
          <a:p>
            <a:pPr>
              <a:spcBef>
                <a:spcPts val="0"/>
              </a:spcBef>
            </a:pPr>
            <a:r>
              <a:rPr lang="en-US" b="1" dirty="0" smtClean="0"/>
              <a:t>Principal Component Analysis of </a:t>
            </a:r>
            <a:r>
              <a:rPr lang="en-US" b="1" dirty="0" smtClean="0">
                <a:solidFill>
                  <a:srgbClr val="FF0000"/>
                </a:solidFill>
              </a:rPr>
              <a:t>average energy intake </a:t>
            </a:r>
            <a:r>
              <a:rPr lang="en-US" b="1" dirty="0" smtClean="0"/>
              <a:t>within hour of the day.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 Average across 3 or 4 day diaries per person;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 24 hourly rather than 7 time slots.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800" dirty="0" smtClean="0"/>
              <a:t>Components are linear combination of the 24 original variables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F</a:t>
            </a:r>
            <a:r>
              <a:rPr lang="en-US" sz="1800" dirty="0" smtClean="0"/>
              <a:t>irst 3 components (out of 24), explaining 20% of the total variability (plot)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Plot shows the loadings of the original variables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Interpretation</a:t>
            </a:r>
            <a:endParaRPr lang="en-US" sz="1600" b="1" dirty="0" smtClean="0"/>
          </a:p>
          <a:p>
            <a:pPr>
              <a:spcBef>
                <a:spcPts val="0"/>
              </a:spcBef>
            </a:pPr>
            <a:endParaRPr lang="en-US" sz="2000" dirty="0" smtClean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Odds of</a:t>
            </a:r>
            <a:endParaRPr lang="en-US" sz="2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380514" y="6257109"/>
            <a:ext cx="459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Joint work with Suzana Almoosawi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89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9E9C-9D72-4018-9E9C-2CCE2D9CC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Timing of Energy Intake in Adults (2008-2016)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240461-337B-4528-9F06-73FD585AE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0" y="1487978"/>
            <a:ext cx="10969943" cy="4821382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smtClean="0"/>
              <a:t>Men                                                                                                                                              </a:t>
            </a:r>
            <a:r>
              <a:rPr lang="en-GB" dirty="0"/>
              <a:t>Women          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7FEAEF-B22E-2A45-B386-E225F598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687" y="3926883"/>
            <a:ext cx="6172200" cy="2619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C8CD9-2F0A-7C46-BC72-17474FAE0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71" y="1099723"/>
            <a:ext cx="4267200" cy="224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11E5C-0836-4345-B27D-8DA300A64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632" y="1099723"/>
            <a:ext cx="4495800" cy="2241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E5B0AC-34F6-458F-821B-DE40E4135126}"/>
              </a:ext>
            </a:extLst>
          </p:cNvPr>
          <p:cNvSpPr txBox="1"/>
          <p:nvPr/>
        </p:nvSpPr>
        <p:spPr>
          <a:xfrm>
            <a:off x="5795166" y="6466782"/>
            <a:ext cx="598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" y="4493623"/>
            <a:ext cx="54282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Adults Wider dataset (8 years)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Latent Class Analysis </a:t>
            </a:r>
            <a:r>
              <a:rPr lang="en-GB" dirty="0" smtClean="0"/>
              <a:t>Based on binary variable (is there an eating occasion with more than 50 calories within the hourly interval?)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Eating occasion defined within 15 minutes interval (as per Leech et al, 201 )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GB" dirty="0" smtClean="0"/>
              <a:t>ollapsing the night time hours.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3 classes emerge: </a:t>
            </a:r>
            <a:r>
              <a:rPr lang="en-GB" b="1" dirty="0" smtClean="0"/>
              <a:t>early eaters</a:t>
            </a:r>
            <a:r>
              <a:rPr lang="en-GB" dirty="0" smtClean="0"/>
              <a:t>, </a:t>
            </a:r>
            <a:r>
              <a:rPr lang="en-GB" b="1" dirty="0" smtClean="0"/>
              <a:t>late eaters, grazers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99317" y="6550223"/>
            <a:ext cx="6067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 smtClean="0"/>
              <a:t>R.Mansukhani</a:t>
            </a:r>
            <a:r>
              <a:rPr lang="en-GB" sz="1400" dirty="0"/>
              <a:t>, L </a:t>
            </a:r>
            <a:r>
              <a:rPr lang="en-GB" sz="1400" dirty="0" smtClean="0"/>
              <a:t>Palla (2018</a:t>
            </a:r>
            <a:r>
              <a:rPr lang="en-GB" sz="1400" dirty="0"/>
              <a:t> - Proceedings of the Nutrition Society, </a:t>
            </a:r>
            <a:r>
              <a:rPr lang="en-GB" sz="1400" dirty="0" smtClean="0"/>
              <a:t>77 (OCE1)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69186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F66A-0221-49A3-B780-7BE535DE9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Timing of Carbohydrate intake in Adults (2008-2016)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9E1CD-C28E-4B27-AD62-9D6291582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Need to consider also macronutrients across the whole day;</a:t>
            </a:r>
          </a:p>
          <a:p>
            <a:r>
              <a:rPr lang="en-GB" dirty="0" smtClean="0"/>
              <a:t>BUT additional complexity given by:</a:t>
            </a:r>
          </a:p>
          <a:p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Taking into account multiple nutrients and need to choose the relevant 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When using Latent Class Analysis (probabilistic method), need to decide which cut-offs for the consumption of nutrients are suitable.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Decide how to synthesize the data since these are collected across a few days , </a:t>
            </a:r>
            <a:r>
              <a:rPr lang="en-GB" dirty="0" err="1" smtClean="0"/>
              <a:t>eg</a:t>
            </a:r>
            <a:r>
              <a:rPr lang="en-GB" dirty="0" smtClean="0"/>
              <a:t> average might determine loss of information</a:t>
            </a:r>
            <a:r>
              <a:rPr lang="en-GB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1982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F66A-0221-49A3-B780-7BE535DE9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Timing of Carbohydrate intake in Adults (2008-2016)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9E1CD-C28E-4B27-AD62-9D6291582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Data description and choices made for statistical modelling:</a:t>
            </a:r>
          </a:p>
          <a:p>
            <a:r>
              <a:rPr lang="en-GB" dirty="0" smtClean="0"/>
              <a:t>-24483 days observed on 6155 adults </a:t>
            </a:r>
            <a:r>
              <a:rPr lang="en-GB" dirty="0"/>
              <a:t>(2537 men </a:t>
            </a:r>
            <a:r>
              <a:rPr lang="en-GB" dirty="0" smtClean="0"/>
              <a:t>and 3618 </a:t>
            </a:r>
            <a:r>
              <a:rPr lang="en-GB" dirty="0"/>
              <a:t>women</a:t>
            </a:r>
            <a:r>
              <a:rPr lang="en-GB" dirty="0" smtClean="0"/>
              <a:t>)</a:t>
            </a:r>
          </a:p>
          <a:p>
            <a:r>
              <a:rPr lang="en-GB" dirty="0" smtClean="0"/>
              <a:t>-we opted to study Carbo-hydrate intake as nutrient mostly related nutrient to diabetes.</a:t>
            </a:r>
          </a:p>
          <a:p>
            <a:r>
              <a:rPr lang="en-GB" dirty="0" smtClean="0"/>
              <a:t>-7 time slots as in NDNS classification</a:t>
            </a:r>
          </a:p>
          <a:p>
            <a:r>
              <a:rPr lang="en-GB" dirty="0" smtClean="0"/>
              <a:t>Categorization of CH consumption across  time slots:</a:t>
            </a:r>
          </a:p>
          <a:p>
            <a:pPr marL="457200" indent="-457200">
              <a:buAutoNum type="arabicParenR"/>
            </a:pPr>
            <a:r>
              <a:rPr lang="en-GB" dirty="0" smtClean="0"/>
              <a:t>no </a:t>
            </a:r>
            <a:r>
              <a:rPr lang="en-GB" dirty="0"/>
              <a:t>energy </a:t>
            </a:r>
            <a:r>
              <a:rPr lang="en-GB" dirty="0" smtClean="0"/>
              <a:t>intake;</a:t>
            </a:r>
          </a:p>
          <a:p>
            <a:pPr marL="457200" indent="-457200">
              <a:buAutoNum type="arabicParenR"/>
            </a:pPr>
            <a:r>
              <a:rPr lang="en-GB" dirty="0" smtClean="0"/>
              <a:t>CH </a:t>
            </a:r>
            <a:r>
              <a:rPr lang="en-GB" dirty="0"/>
              <a:t>contributed </a:t>
            </a:r>
            <a:r>
              <a:rPr lang="en-GB" i="1" dirty="0"/>
              <a:t>&lt; </a:t>
            </a:r>
            <a:r>
              <a:rPr lang="en-GB" dirty="0"/>
              <a:t>50</a:t>
            </a:r>
            <a:r>
              <a:rPr lang="en-GB" dirty="0" smtClean="0"/>
              <a:t>% of total energy intake in that time slot, </a:t>
            </a:r>
            <a:endParaRPr lang="en-GB" dirty="0"/>
          </a:p>
          <a:p>
            <a:pPr marL="457200" indent="-457200">
              <a:buAutoNum type="arabicParenR"/>
            </a:pPr>
            <a:r>
              <a:rPr lang="en-GB" dirty="0" smtClean="0"/>
              <a:t>CH</a:t>
            </a:r>
            <a:r>
              <a:rPr lang="en-GB" dirty="0"/>
              <a:t> </a:t>
            </a:r>
            <a:r>
              <a:rPr lang="en-GB" dirty="0" smtClean="0"/>
              <a:t>contributed&gt;50</a:t>
            </a:r>
            <a:r>
              <a:rPr lang="en-GB" dirty="0"/>
              <a:t>% of total </a:t>
            </a:r>
            <a:r>
              <a:rPr lang="en-GB" dirty="0" smtClean="0"/>
              <a:t>energy intake in that time slot.</a:t>
            </a:r>
          </a:p>
          <a:p>
            <a:r>
              <a:rPr lang="en-GB" dirty="0" smtClean="0"/>
              <a:t>-</a:t>
            </a:r>
            <a:r>
              <a:rPr lang="en-GB" dirty="0"/>
              <a:t>Multilevel latent class analysis (MLCA) </a:t>
            </a:r>
            <a:r>
              <a:rPr lang="en-GB" dirty="0" smtClean="0"/>
              <a:t>accounting </a:t>
            </a:r>
            <a:r>
              <a:rPr lang="en-GB" dirty="0"/>
              <a:t>for </a:t>
            </a:r>
            <a:r>
              <a:rPr lang="en-GB" dirty="0" smtClean="0"/>
              <a:t>the repeated </a:t>
            </a:r>
            <a:r>
              <a:rPr lang="en-GB" dirty="0"/>
              <a:t>measurement of intake over 3-4 days nested </a:t>
            </a:r>
            <a:r>
              <a:rPr lang="en-GB" dirty="0" smtClean="0"/>
              <a:t>within individuals</a:t>
            </a:r>
            <a:r>
              <a:rPr lang="en-GB" dirty="0"/>
              <a:t>.</a:t>
            </a: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5810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4E953-E845-4C17-9F41-0AF7236C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Timing of Carbohydrate intake in Adults (2008-2016)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A8842-0572-456B-B756-1D00688C3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037" y="1897539"/>
            <a:ext cx="4019550" cy="4429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D578CF-1A5F-49BD-A8D4-892E1FF6F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698" y="2286000"/>
            <a:ext cx="4313090" cy="3515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5462586" y="6453051"/>
            <a:ext cx="6150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 smtClean="0"/>
              <a:t>C.Wang</a:t>
            </a:r>
            <a:r>
              <a:rPr lang="en-GB" sz="1400" dirty="0" smtClean="0"/>
              <a:t>, </a:t>
            </a:r>
            <a:r>
              <a:rPr lang="en-GB" sz="1400" dirty="0" err="1" smtClean="0"/>
              <a:t>S.Almoosawi</a:t>
            </a:r>
            <a:r>
              <a:rPr lang="en-GB" sz="1400" dirty="0" smtClean="0"/>
              <a:t>, </a:t>
            </a:r>
            <a:r>
              <a:rPr lang="en-GB" sz="1400" dirty="0" err="1" smtClean="0"/>
              <a:t>L.Palla</a:t>
            </a:r>
            <a:r>
              <a:rPr lang="en-GB" sz="1400" dirty="0" smtClean="0"/>
              <a:t> (2018) Unpublished manuscript (</a:t>
            </a:r>
            <a:r>
              <a:rPr lang="en-GB" sz="1400" dirty="0" err="1" smtClean="0"/>
              <a:t>cft</a:t>
            </a:r>
            <a:r>
              <a:rPr lang="en-GB" sz="1400" dirty="0" smtClean="0"/>
              <a:t> poster)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37141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4E953-E845-4C17-9F41-0AF7236C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Timing of Carbohydrate intake in Adults (2008-2016)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562BA9-6858-45A7-8374-1013D5E80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725" y="2235200"/>
            <a:ext cx="10239375" cy="3952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462586" y="6453051"/>
            <a:ext cx="6150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 smtClean="0"/>
              <a:t>C.Wang</a:t>
            </a:r>
            <a:r>
              <a:rPr lang="en-GB" sz="1400" dirty="0" smtClean="0"/>
              <a:t>, </a:t>
            </a:r>
            <a:r>
              <a:rPr lang="en-GB" sz="1400" dirty="0" err="1" smtClean="0"/>
              <a:t>S.Almoosawi</a:t>
            </a:r>
            <a:r>
              <a:rPr lang="en-GB" sz="1400" dirty="0" smtClean="0"/>
              <a:t>, </a:t>
            </a:r>
            <a:r>
              <a:rPr lang="en-GB" sz="1400" dirty="0" err="1" smtClean="0"/>
              <a:t>L.Palla</a:t>
            </a:r>
            <a:r>
              <a:rPr lang="en-GB" sz="1400" dirty="0" smtClean="0"/>
              <a:t> (2018) Unpublished manuscript (</a:t>
            </a:r>
            <a:r>
              <a:rPr lang="en-GB" sz="1400" dirty="0" err="1" smtClean="0"/>
              <a:t>cft</a:t>
            </a:r>
            <a:r>
              <a:rPr lang="en-GB" sz="1400" dirty="0" smtClean="0"/>
              <a:t> poster)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42894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Discussion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892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 and 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NDNS provide valuable data for </a:t>
            </a:r>
            <a:r>
              <a:rPr lang="en-GB" dirty="0" err="1" smtClean="0"/>
              <a:t>chrononutrition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Need for application of dimensionality reduction techniques to extract the circadian eating patterns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Different techniques may be applied according to the specific research question (food/food groups vs nutrient/multiple nutrients) and way the variables are measured (categorical/continuous, cut-offs chosen, eating occasions/time intervals, repeated measures).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Different techniques may be able to highlight different patterns/features in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Often the more complexity taken into account </a:t>
            </a:r>
            <a:r>
              <a:rPr lang="en-GB" dirty="0" smtClean="0">
                <a:sym typeface="Wingdings" panose="05000000000000000000" pitchFamily="2" charset="2"/>
              </a:rPr>
              <a:t> more involved interpretation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Biases in epidemiological studies/underreporting may have different impact on different techniques – worth investigating these on simulation but hard to judge on application to real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9657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41EC-BD91-4711-A34A-F7B3FA00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C1601-3AFE-4104-A60E-E72B38843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/>
              <a:t>Suzana Almoosawi (Northumbria University</a:t>
            </a:r>
            <a:r>
              <a:rPr lang="en-GB" dirty="0" smtClean="0"/>
              <a:t>)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Chaochen </a:t>
            </a:r>
            <a:r>
              <a:rPr lang="en-GB" dirty="0"/>
              <a:t>Wang </a:t>
            </a:r>
            <a:r>
              <a:rPr lang="en-GB" dirty="0" smtClean="0"/>
              <a:t>(Aichi </a:t>
            </a:r>
            <a:r>
              <a:rPr lang="en-GB" dirty="0"/>
              <a:t>Medical University, Japan</a:t>
            </a:r>
            <a:r>
              <a:rPr lang="en-GB" dirty="0" smtClean="0"/>
              <a:t>)</a:t>
            </a:r>
          </a:p>
          <a:p>
            <a:endParaRPr lang="en-GB" dirty="0"/>
          </a:p>
          <a:p>
            <a:r>
              <a:rPr lang="en-GB" dirty="0"/>
              <a:t>Raoul Mansukhani (LSHTM</a:t>
            </a:r>
            <a:r>
              <a:rPr lang="en-GB" dirty="0" smtClean="0"/>
              <a:t>)</a:t>
            </a:r>
          </a:p>
          <a:p>
            <a:endParaRPr lang="en-GB" dirty="0"/>
          </a:p>
          <a:p>
            <a:r>
              <a:rPr lang="en-GB" dirty="0"/>
              <a:t>Andrew </a:t>
            </a:r>
            <a:r>
              <a:rPr lang="en-GB" dirty="0" smtClean="0"/>
              <a:t>Chapman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2221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9132"/>
            <a:ext cx="9388669" cy="623236"/>
          </a:xfrm>
        </p:spPr>
        <p:txBody>
          <a:bodyPr/>
          <a:lstStyle/>
          <a:p>
            <a:r>
              <a:rPr lang="en-US" dirty="0" err="1"/>
              <a:t>Chrononutrition</a:t>
            </a:r>
            <a:r>
              <a:rPr lang="en-US" dirty="0"/>
              <a:t> and meal timing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Circadian rhythm known to be regulating physiological responses but impact on nutrition still unclear (Almoosawi et al, 2018)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Recent evidence indicated </a:t>
            </a:r>
            <a:r>
              <a:rPr lang="en-US" b="1" dirty="0"/>
              <a:t>specific meal times </a:t>
            </a:r>
            <a:r>
              <a:rPr lang="en-US" dirty="0"/>
              <a:t>associated with health outcomes</a:t>
            </a:r>
          </a:p>
          <a:p>
            <a:r>
              <a:rPr lang="en-US" dirty="0"/>
              <a:t>(</a:t>
            </a:r>
            <a:r>
              <a:rPr lang="en-US" dirty="0" err="1"/>
              <a:t>Uemera</a:t>
            </a:r>
            <a:r>
              <a:rPr lang="en-US" dirty="0"/>
              <a:t> et al, 2015; Almoosawi et al, 2016;…)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Extensive study of quantity/quality of food and nutrient intake by dietary patterns, i.e. by statistical methods that account jointly for consumption of several foods or nutrients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Meal timing investigation at its dawn. It requires a multivariate approach, i.e. account for </a:t>
            </a:r>
            <a:r>
              <a:rPr lang="en-US" dirty="0" smtClean="0"/>
              <a:t>different eating </a:t>
            </a:r>
            <a:r>
              <a:rPr lang="en-US" dirty="0"/>
              <a:t>times in the day.</a:t>
            </a:r>
          </a:p>
        </p:txBody>
      </p:sp>
    </p:spTree>
    <p:extLst>
      <p:ext uri="{BB962C8B-B14F-4D97-AF65-F5344CB8AC3E}">
        <p14:creationId xmlns:p14="http://schemas.microsoft.com/office/powerpoint/2010/main" val="203558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4563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9132"/>
            <a:ext cx="9388669" cy="623236"/>
          </a:xfrm>
        </p:spPr>
        <p:txBody>
          <a:bodyPr/>
          <a:lstStyle/>
          <a:p>
            <a:r>
              <a:rPr lang="en-US" dirty="0" err="1"/>
              <a:t>Chrononutrition</a:t>
            </a:r>
            <a:r>
              <a:rPr lang="en-US" dirty="0"/>
              <a:t> and NDNS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First hurdle is represented by the </a:t>
            </a:r>
            <a:r>
              <a:rPr lang="en-US" dirty="0" smtClean="0"/>
              <a:t>need (for collection) </a:t>
            </a:r>
            <a:r>
              <a:rPr lang="en-US" dirty="0"/>
              <a:t>of suitable data that record the timing of food consumption.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National Diet and Nutrition Survey 2008-2016 present an opportunity: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Tx/>
              <a:buChar char="-"/>
            </a:pPr>
            <a:r>
              <a:rPr lang="en-US" sz="2400" dirty="0"/>
              <a:t>Collects 3 or 4 day diet </a:t>
            </a:r>
            <a:r>
              <a:rPr lang="en-US" sz="2400" dirty="0" smtClean="0"/>
              <a:t>diaries </a:t>
            </a:r>
            <a:r>
              <a:rPr lang="en-US" sz="2400" dirty="0"/>
              <a:t>from about 1000 </a:t>
            </a:r>
            <a:r>
              <a:rPr lang="en-US" sz="2400" dirty="0" smtClean="0"/>
              <a:t>people yearly;</a:t>
            </a:r>
            <a:endParaRPr lang="en-US" sz="2400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1085850" lvl="1" indent="-342900">
              <a:buFontTx/>
              <a:buChar char="-"/>
            </a:pPr>
            <a:r>
              <a:rPr lang="en-US" sz="2400" dirty="0"/>
              <a:t>Representative sample of the British population;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1085850" lvl="1" indent="-342900">
              <a:buFontTx/>
              <a:buChar char="-"/>
            </a:pPr>
            <a:r>
              <a:rPr lang="en-US" sz="2400" dirty="0"/>
              <a:t>Records information on the time of eating for each food item.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681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99247-8941-4FCD-84E7-0F98BB44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NDNS study </a:t>
            </a:r>
            <a:r>
              <a:rPr lang="en-GB" dirty="0" smtClean="0"/>
              <a:t>design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FED2D-1644-4978-9DDE-934B5F84C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Participants </a:t>
            </a:r>
            <a:r>
              <a:rPr lang="en-US" dirty="0"/>
              <a:t>were asked to record food and drinks consumed both at home and away from </a:t>
            </a:r>
            <a:r>
              <a:rPr lang="en-US" dirty="0" smtClean="0"/>
              <a:t>home.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Participants </a:t>
            </a:r>
            <a:r>
              <a:rPr lang="en-US" dirty="0"/>
              <a:t>were therefore asked to take the diary with them when away from home.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Interviewers undertook three visits with each </a:t>
            </a:r>
            <a:r>
              <a:rPr lang="en-US" dirty="0" smtClean="0"/>
              <a:t>participant: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place </a:t>
            </a:r>
            <a:r>
              <a:rPr lang="en-US" dirty="0"/>
              <a:t>the diary.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</a:t>
            </a:r>
            <a:r>
              <a:rPr lang="en-US" dirty="0" smtClean="0"/>
              <a:t>isit to check </a:t>
            </a:r>
            <a:r>
              <a:rPr lang="en-US" dirty="0"/>
              <a:t>for compliance, answer questions or deal with problems and review the diary to identify and edit possible omissions and missing </a:t>
            </a:r>
            <a:r>
              <a:rPr lang="en-US" dirty="0" smtClean="0"/>
              <a:t>detail.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collect </a:t>
            </a:r>
            <a:r>
              <a:rPr lang="en-US" dirty="0"/>
              <a:t>the diary and again review and edit possible omissions. N</a:t>
            </a:r>
            <a:r>
              <a:rPr lang="en-US" dirty="0" smtClean="0"/>
              <a:t>o </a:t>
            </a:r>
            <a:r>
              <a:rPr lang="en-US" dirty="0"/>
              <a:t>later than three days after the last diary day.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00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9132"/>
            <a:ext cx="9388669" cy="623236"/>
          </a:xfrm>
        </p:spPr>
        <p:txBody>
          <a:bodyPr/>
          <a:lstStyle/>
          <a:p>
            <a:r>
              <a:rPr lang="en-US" dirty="0" smtClean="0"/>
              <a:t>Collecting the evidence on time of … Eating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NDNS classification of eating time</a:t>
            </a:r>
            <a:endParaRPr lang="en-US" b="1" dirty="0" smtClean="0"/>
          </a:p>
          <a:p>
            <a:r>
              <a:rPr lang="en-US" dirty="0" smtClean="0"/>
              <a:t>Food </a:t>
            </a:r>
            <a:r>
              <a:rPr lang="en-US" dirty="0"/>
              <a:t>intake is already classified as falling in 7 conventional time-slots: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6-9am (breakfast)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9-12 (mid morning)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12-2pm (lunch)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2-5pm (afternoon)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5-8pm (dinner)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8-10pm (late evening)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10pm-6am (night)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867" y="2325188"/>
            <a:ext cx="4514857" cy="453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9132"/>
            <a:ext cx="9388669" cy="623236"/>
          </a:xfrm>
        </p:spPr>
        <p:txBody>
          <a:bodyPr/>
          <a:lstStyle/>
          <a:p>
            <a:r>
              <a:rPr lang="en-US" dirty="0" err="1"/>
              <a:t>Chrononutrition</a:t>
            </a:r>
            <a:r>
              <a:rPr lang="en-US" dirty="0"/>
              <a:t> and NDNS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Challenges at the level of Data </a:t>
            </a:r>
            <a:r>
              <a:rPr lang="en-US" dirty="0" smtClean="0"/>
              <a:t>description/pattern recognition </a:t>
            </a:r>
            <a:r>
              <a:rPr lang="en-US" dirty="0"/>
              <a:t>(</a:t>
            </a:r>
            <a:r>
              <a:rPr lang="en-US" b="1" dirty="0"/>
              <a:t>data reduction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Timing of food intake may vary depending on </a:t>
            </a:r>
          </a:p>
          <a:p>
            <a:pPr marL="457200" indent="-457200">
              <a:buAutoNum type="arabicParenR"/>
            </a:pPr>
            <a:r>
              <a:rPr lang="en-US" dirty="0"/>
              <a:t>Time classification (temporal intervals)</a:t>
            </a:r>
          </a:p>
          <a:p>
            <a:pPr marL="457200" indent="-457200">
              <a:buAutoNum type="arabicParenR"/>
            </a:pPr>
            <a:r>
              <a:rPr lang="en-US" dirty="0"/>
              <a:t>Use of nutrients or foods:</a:t>
            </a:r>
          </a:p>
          <a:p>
            <a:pPr lvl="1"/>
            <a:r>
              <a:rPr lang="en-US" sz="2400" dirty="0"/>
              <a:t>If nutrients are used, which ones are to be included?</a:t>
            </a:r>
          </a:p>
          <a:p>
            <a:pPr lvl="1"/>
            <a:r>
              <a:rPr lang="en-US" sz="2400" dirty="0"/>
              <a:t>If foods are used, which classification, </a:t>
            </a:r>
            <a:r>
              <a:rPr lang="en-US" sz="2400" dirty="0" err="1"/>
              <a:t>eg</a:t>
            </a:r>
            <a:r>
              <a:rPr lang="en-US" sz="2400" dirty="0"/>
              <a:t> foods vs food groups</a:t>
            </a:r>
          </a:p>
          <a:p>
            <a:pPr lvl="1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Which statistical methods may help describe/</a:t>
            </a:r>
            <a:r>
              <a:rPr lang="en-US" dirty="0" err="1"/>
              <a:t>summarise</a:t>
            </a:r>
            <a:r>
              <a:rPr lang="en-US" dirty="0"/>
              <a:t> temporal eating patterns in a synthetic and interpretable way?</a:t>
            </a:r>
          </a:p>
        </p:txBody>
      </p:sp>
    </p:spTree>
    <p:extLst>
      <p:ext uri="{BB962C8B-B14F-4D97-AF65-F5344CB8AC3E}">
        <p14:creationId xmlns:p14="http://schemas.microsoft.com/office/powerpoint/2010/main" val="815180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9132"/>
            <a:ext cx="9388669" cy="623236"/>
          </a:xfrm>
        </p:spPr>
        <p:txBody>
          <a:bodyPr/>
          <a:lstStyle/>
          <a:p>
            <a:r>
              <a:rPr lang="en-US" dirty="0" err="1"/>
              <a:t>Chrononutrition</a:t>
            </a:r>
            <a:r>
              <a:rPr lang="en-US" dirty="0"/>
              <a:t> and NDNS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Challenges at the level of testing </a:t>
            </a:r>
            <a:r>
              <a:rPr lang="en-US" dirty="0" smtClean="0"/>
              <a:t>hypotheses on relationship between eating time patterns and health outcomes </a:t>
            </a:r>
            <a:r>
              <a:rPr lang="en-US" dirty="0"/>
              <a:t>(</a:t>
            </a:r>
            <a:r>
              <a:rPr lang="en-US" b="1" dirty="0" smtClean="0"/>
              <a:t>statistical/causal inference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Incorporating the dimensionally reduced exposure in the outcome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General issues with </a:t>
            </a:r>
            <a:r>
              <a:rPr lang="en-US" dirty="0" smtClean="0"/>
              <a:t>Observational </a:t>
            </a: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M</a:t>
            </a:r>
            <a:r>
              <a:rPr lang="en-US" sz="2400" dirty="0" smtClean="0">
                <a:sym typeface="Wingdings" panose="05000000000000000000" pitchFamily="2" charset="2"/>
              </a:rPr>
              <a:t>ethods to adjust for </a:t>
            </a:r>
            <a:r>
              <a:rPr lang="en-US" sz="2400" dirty="0" smtClean="0">
                <a:sym typeface="Wingdings" panose="05000000000000000000" pitchFamily="2" charset="2"/>
              </a:rPr>
              <a:t>confounding (multivariable regression models, propensity scores methods)</a:t>
            </a:r>
          </a:p>
          <a:p>
            <a:pPr lvl="1"/>
            <a:r>
              <a:rPr lang="en-US" sz="2400" dirty="0" smtClean="0">
                <a:sym typeface="Wingdings" panose="05000000000000000000" pitchFamily="2" charset="2"/>
              </a:rPr>
              <a:t>Unmeasured confounding</a:t>
            </a:r>
          </a:p>
          <a:p>
            <a:pPr lvl="1"/>
            <a:r>
              <a:rPr lang="en-US" sz="2400" dirty="0" smtClean="0">
                <a:sym typeface="Wingdings" panose="05000000000000000000" pitchFamily="2" charset="2"/>
              </a:rPr>
              <a:t>Missing Data</a:t>
            </a:r>
            <a:endParaRPr lang="en-US" sz="240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Cross sectional data  what is direction of causality?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424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9132"/>
            <a:ext cx="9388669" cy="623236"/>
          </a:xfrm>
        </p:spPr>
        <p:txBody>
          <a:bodyPr>
            <a:normAutofit fontScale="90000"/>
          </a:bodyPr>
          <a:lstStyle/>
          <a:p>
            <a:r>
              <a:rPr lang="en-US" dirty="0"/>
              <a:t>Multivariate </a:t>
            </a:r>
            <a:r>
              <a:rPr lang="en-US" dirty="0" smtClean="0"/>
              <a:t>methods for Data 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0" y="1503944"/>
            <a:ext cx="10969943" cy="4821382"/>
          </a:xfrm>
        </p:spPr>
        <p:txBody>
          <a:bodyPr/>
          <a:lstStyle/>
          <a:p>
            <a:r>
              <a:rPr lang="en-US" dirty="0" smtClean="0"/>
              <a:t>CATEGORICAL VARIABLES: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Correspondence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Latent Class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CONTINUOUS VARIABLES: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Principal Component Analysis</a:t>
            </a:r>
          </a:p>
          <a:p>
            <a:endParaRPr lang="en-US" dirty="0"/>
          </a:p>
          <a:p>
            <a:r>
              <a:rPr lang="en-US" dirty="0" smtClean="0"/>
              <a:t>CONTINUOUS OR CATEGORICAL (not both):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Cluster Analysis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478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DFF24-B33F-480B-8355-70D20966C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Chrononutrition</a:t>
            </a:r>
            <a:r>
              <a:rPr lang="en-GB" dirty="0"/>
              <a:t>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29EA0-2EC2-4DAD-81A6-328D1C409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Adolescents from 2008-2012 NDNS data:</a:t>
            </a:r>
          </a:p>
          <a:p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Timing of food consumption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Timing of energy intake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 smtClean="0"/>
              <a:t>Adults from 2008-2016 NDSN data:</a:t>
            </a:r>
          </a:p>
          <a:p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Timing of energy intake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Timing of carbo-hydrate intake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7369942"/>
      </p:ext>
    </p:extLst>
  </p:cSld>
  <p:clrMapOvr>
    <a:masterClrMapping/>
  </p:clrMapOvr>
</p:sld>
</file>

<file path=ppt/theme/theme1.xml><?xml version="1.0" encoding="utf-8"?>
<a:theme xmlns:a="http://schemas.openxmlformats.org/drawingml/2006/main" name="Main_Presentation_Title_Page">
  <a:themeElements>
    <a:clrScheme name="Custom 1">
      <a:dk1>
        <a:srgbClr val="000000"/>
      </a:dk1>
      <a:lt1>
        <a:srgbClr val="FFFFFF"/>
      </a:lt1>
      <a:dk2>
        <a:srgbClr val="004550"/>
      </a:dk2>
      <a:lt2>
        <a:srgbClr val="2BAC6D"/>
      </a:lt2>
      <a:accent1>
        <a:srgbClr val="2BAC6D"/>
      </a:accent1>
      <a:accent2>
        <a:srgbClr val="004550"/>
      </a:accent2>
      <a:accent3>
        <a:srgbClr val="00ABCE"/>
      </a:accent3>
      <a:accent4>
        <a:srgbClr val="FBB800"/>
      </a:accent4>
      <a:accent5>
        <a:srgbClr val="E95B0C"/>
      </a:accent5>
      <a:accent6>
        <a:srgbClr val="B1B2B3"/>
      </a:accent6>
      <a:hlink>
        <a:srgbClr val="00ABCE"/>
      </a:hlink>
      <a:folHlink>
        <a:srgbClr val="B1B2B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a164dda-3779-4169-b957-e287451f6523"/>
    <TaxKeywordTaxHTField xmlns="6a164dda-3779-4169-b957-e287451f6523">
      <Terms xmlns="http://schemas.microsoft.com/office/infopath/2007/PartnerControls"/>
    </TaxKeywordTaxHTField>
    <Visibility xmlns="6a164dda-3779-4169-b957-e287451f6523">Internal</Visibility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8207403b-203c-4ed3-95cd-88a852189123" ContentTypeId="0x01" PreviousValue="false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08C6E62334A94BB5CB813FB9F611CC" ma:contentTypeVersion="4" ma:contentTypeDescription="Create a new document." ma:contentTypeScope="" ma:versionID="112cdea00ca47620c503386b19808eb3">
  <xsd:schema xmlns:xsd="http://www.w3.org/2001/XMLSchema" xmlns:xs="http://www.w3.org/2001/XMLSchema" xmlns:p="http://schemas.microsoft.com/office/2006/metadata/properties" xmlns:ns1="http://schemas.microsoft.com/sharepoint/v3" xmlns:ns2="6a164dda-3779-4169-b957-e287451f6523" xmlns:ns3="9bdb08a2-f062-45d7-99c0-a08565638663" targetNamespace="http://schemas.microsoft.com/office/2006/metadata/properties" ma:root="true" ma:fieldsID="f87e1e496b5ff68587a5517afcdee06d" ns1:_="" ns2:_="" ns3:_="">
    <xsd:import namespace="http://schemas.microsoft.com/sharepoint/v3"/>
    <xsd:import namespace="6a164dda-3779-4169-b957-e287451f6523"/>
    <xsd:import namespace="9bdb08a2-f062-45d7-99c0-a0856563866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TaxKeywordTaxHTField" minOccurs="0"/>
                <xsd:element ref="ns2:TaxCatchAll" minOccurs="0"/>
                <xsd:element ref="ns2:TaxCatchAllLabel" minOccurs="0"/>
                <xsd:element ref="ns2:Visibility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164dda-3779-4169-b957-e287451f6523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0" nillable="true" ma:taxonomy="true" ma:internalName="TaxKeywordTaxHTField" ma:taxonomyFieldName="TaxKeyword" ma:displayName="Enterprise Keywords" ma:fieldId="{23f27201-bee3-471e-b2e7-b64fd8b7ca38}" ma:taxonomyMulti="true" ma:sspId="8207403b-203c-4ed3-95cd-88a85218912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1" nillable="true" ma:displayName="Taxonomy Catch All Column" ma:hidden="true" ma:list="{f3ac801a-ce66-4776-b998-9c2b2735c52b}" ma:internalName="TaxCatchAll" ma:showField="CatchAllData" ma:web="36e303f3-9cf1-4416-91d7-d1ec012ee9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f3ac801a-ce66-4776-b998-9c2b2735c52b}" ma:internalName="TaxCatchAllLabel" ma:readOnly="true" ma:showField="CatchAllDataLabel" ma:web="36e303f3-9cf1-4416-91d7-d1ec012ee9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isibility" ma:index="14" nillable="true" ma:displayName="Visibility" ma:default="Internal" ma:description="Items that should be available externally should be marked &lt;strong&gt;External&lt;/strong&gt;" ma:format="RadioButtons" ma:internalName="Visibility">
      <xsd:simpleType>
        <xsd:restriction base="dms:Choice">
          <xsd:enumeration value="Internal"/>
          <xsd:enumeration value="Extern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db08a2-f062-45d7-99c0-a085656386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962F1F-5A71-4447-A698-0083E65EF283}">
  <ds:schemaRefs>
    <ds:schemaRef ds:uri="http://schemas.openxmlformats.org/package/2006/metadata/core-properties"/>
    <ds:schemaRef ds:uri="9bdb08a2-f062-45d7-99c0-a08565638663"/>
    <ds:schemaRef ds:uri="http://purl.org/dc/elements/1.1/"/>
    <ds:schemaRef ds:uri="6a164dda-3779-4169-b957-e287451f6523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F1A753D-4E99-471A-855F-A73D09BC2B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9BFE0B-11A0-49A2-B13D-023160076464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0AE21055-1B8B-467A-A840-32CBBA0525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a164dda-3779-4169-b957-e287451f6523"/>
    <ds:schemaRef ds:uri="9bdb08a2-f062-45d7-99c0-a085656386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4404</TotalTime>
  <Words>1196</Words>
  <Application>Microsoft Office PowerPoint</Application>
  <PresentationFormat>Custom</PresentationFormat>
  <Paragraphs>178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Constantia</vt:lpstr>
      <vt:lpstr>Corbel</vt:lpstr>
      <vt:lpstr>merriweather</vt:lpstr>
      <vt:lpstr>open sans</vt:lpstr>
      <vt:lpstr>Wingdings</vt:lpstr>
      <vt:lpstr>Main_Presentation_Title_Page</vt:lpstr>
      <vt:lpstr>PowerPoint Presentation</vt:lpstr>
      <vt:lpstr>Chrononutrition and meal timing</vt:lpstr>
      <vt:lpstr>Chrononutrition and NDNS data</vt:lpstr>
      <vt:lpstr>NDNS study design </vt:lpstr>
      <vt:lpstr>Collecting the evidence on time of … Eating</vt:lpstr>
      <vt:lpstr>Chrononutrition and NDNS</vt:lpstr>
      <vt:lpstr>Chrononutrition and NDNS</vt:lpstr>
      <vt:lpstr>Multivariate methods for Data Dimensionality Reduction</vt:lpstr>
      <vt:lpstr>Chrononutrition projects</vt:lpstr>
      <vt:lpstr>Timing of food consumption in adolescents (2008-2012) </vt:lpstr>
      <vt:lpstr>Timing of energy and food intake in adolescents (2008-2012)</vt:lpstr>
      <vt:lpstr>Timing of Energy Intake in Adults (2008-2016)</vt:lpstr>
      <vt:lpstr>Timing of Carbohydrate intake in Adults (2008-2016)</vt:lpstr>
      <vt:lpstr>Timing of Carbohydrate intake in Adults (2008-2016)</vt:lpstr>
      <vt:lpstr>Timing of Carbohydrate intake in Adults (2008-2016)</vt:lpstr>
      <vt:lpstr>Timing of Carbohydrate intake in Adults (2008-2016)</vt:lpstr>
      <vt:lpstr>Discussion</vt:lpstr>
      <vt:lpstr>Summary and conclusions</vt:lpstr>
      <vt:lpstr>Acknowledgements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London School of Hygiene  &amp; Tropical Medicine</dc:title>
  <dc:creator>Nick Smith</dc:creator>
  <cp:lastModifiedBy>Luigi Palla</cp:lastModifiedBy>
  <cp:revision>78</cp:revision>
  <dcterms:created xsi:type="dcterms:W3CDTF">2017-08-07T14:02:54Z</dcterms:created>
  <dcterms:modified xsi:type="dcterms:W3CDTF">2018-11-11T18:22:49Z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0x010100D908C6E62334A94BB5CB813FB9F611CC</vt:lpwstr>
  </property>
  <property fmtid="{D5CDD505-2E9C-101B-9397-08002B2CF9AE}" pid="3" name="TaxKeyword">
    <vt:lpwstr/>
  </property>
</Properties>
</file>